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13"/>
  </p:notesMasterIdLst>
  <p:handoutMasterIdLst>
    <p:handoutMasterId r:id="rId14"/>
  </p:handoutMasterIdLst>
  <p:sldIdLst>
    <p:sldId id="259" r:id="rId2"/>
    <p:sldId id="261" r:id="rId3"/>
    <p:sldId id="262" r:id="rId4"/>
    <p:sldId id="263" r:id="rId5"/>
    <p:sldId id="264" r:id="rId6"/>
    <p:sldId id="271" r:id="rId7"/>
    <p:sldId id="266" r:id="rId8"/>
    <p:sldId id="267" r:id="rId9"/>
    <p:sldId id="268" r:id="rId10"/>
    <p:sldId id="269" r:id="rId11"/>
    <p:sldId id="270" r:id="rId12"/>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62908" autoAdjust="0"/>
  </p:normalViewPr>
  <p:slideViewPr>
    <p:cSldViewPr snapToGrid="0">
      <p:cViewPr varScale="1">
        <p:scale>
          <a:sx n="45" d="100"/>
          <a:sy n="45" d="100"/>
        </p:scale>
        <p:origin x="1910" y="24"/>
      </p:cViewPr>
      <p:guideLst>
        <p:guide orient="horz" pos="2160"/>
        <p:guide pos="2880"/>
      </p:guideLst>
    </p:cSldViewPr>
  </p:slideViewPr>
  <p:notesTextViewPr>
    <p:cViewPr>
      <p:scale>
        <a:sx n="1" d="1"/>
        <a:sy n="1" d="1"/>
      </p:scale>
      <p:origin x="0" y="0"/>
    </p:cViewPr>
  </p:notesTextViewPr>
  <p:notesViewPr>
    <p:cSldViewPr snapToGrid="0">
      <p:cViewPr varScale="1">
        <p:scale>
          <a:sx n="62" d="100"/>
          <a:sy n="62"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1004033" y="377411"/>
            <a:ext cx="4740529" cy="338554"/>
          </a:xfrm>
          <a:prstGeom prst="rect">
            <a:avLst/>
          </a:prstGeom>
          <a:noFill/>
        </p:spPr>
        <p:txBody>
          <a:bodyPr wrap="none" rtlCol="0">
            <a:spAutoFit/>
          </a:bodyPr>
          <a:lstStyle/>
          <a:p>
            <a:r>
              <a:rPr lang="en-GB" sz="1600" b="1" dirty="0">
                <a:latin typeface="Cambria" panose="02040503050406030204" pitchFamily="18" charset="0"/>
              </a:rPr>
              <a:t>SESSION 1: </a:t>
            </a:r>
            <a:r>
              <a:rPr lang="en-US" altLang="en-US" sz="1600" b="1" dirty="0">
                <a:latin typeface="Cambria" panose="02040503050406030204" pitchFamily="18" charset="0"/>
              </a:rPr>
              <a:t>ESSENTIAL EAFM </a:t>
            </a:r>
            <a:r>
              <a:rPr lang="en-GB" sz="1600" b="1" dirty="0">
                <a:latin typeface="Cambria" panose="02040503050406030204" pitchFamily="18" charset="0"/>
              </a:rPr>
              <a:t>COURSE OVERVIEW</a:t>
            </a:r>
          </a:p>
        </p:txBody>
      </p:sp>
    </p:spTree>
    <p:extLst>
      <p:ext uri="{BB962C8B-B14F-4D97-AF65-F5344CB8AC3E}">
        <p14:creationId xmlns:p14="http://schemas.microsoft.com/office/powerpoint/2010/main" val="3900471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4283" cy="498293"/>
          </a:xfrm>
          <a:prstGeom prst="rect">
            <a:avLst/>
          </a:prstGeom>
        </p:spPr>
        <p:txBody>
          <a:bodyPr vert="horz" lIns="96661" tIns="48331" rIns="96661" bIns="48331" rtlCol="0"/>
          <a:lstStyle>
            <a:lvl1pPr algn="l">
              <a:defRPr sz="1300" b="1"/>
            </a:lvl1pPr>
          </a:lstStyle>
          <a:p>
            <a:r>
              <a:rPr lang="en-GB"/>
              <a:t>Session 1: Course overview</a:t>
            </a:r>
            <a:endParaRPr lang="en-GB" dirty="0"/>
          </a:p>
        </p:txBody>
      </p:sp>
      <p:sp>
        <p:nvSpPr>
          <p:cNvPr id="4" name="Slide Image Placeholder 3"/>
          <p:cNvSpPr>
            <a:spLocks noGrp="1" noRot="1" noChangeAspect="1"/>
          </p:cNvSpPr>
          <p:nvPr>
            <p:ph type="sldImg" idx="2"/>
          </p:nvPr>
        </p:nvSpPr>
        <p:spPr>
          <a:xfrm>
            <a:off x="-2311400" y="1538288"/>
            <a:ext cx="9563100" cy="7172325"/>
          </a:xfrm>
          <a:prstGeom prst="rect">
            <a:avLst/>
          </a:prstGeom>
          <a:noFill/>
          <a:ln w="12700">
            <a:solidFill>
              <a:prstClr val="black"/>
            </a:solidFill>
          </a:ln>
        </p:spPr>
        <p:txBody>
          <a:bodyPr vert="horz" lIns="96661" tIns="48331" rIns="96661" bIns="48331" rtlCol="0" anchor="ctr"/>
          <a:lstStyle/>
          <a:p>
            <a:endParaRPr lang="en-GB" dirty="0"/>
          </a:p>
        </p:txBody>
      </p:sp>
      <p:sp>
        <p:nvSpPr>
          <p:cNvPr id="6" name="Footer Placeholder 5"/>
          <p:cNvSpPr>
            <a:spLocks noGrp="1"/>
          </p:cNvSpPr>
          <p:nvPr>
            <p:ph type="ftr" sz="quarter" idx="4"/>
          </p:nvPr>
        </p:nvSpPr>
        <p:spPr>
          <a:xfrm>
            <a:off x="1" y="9433107"/>
            <a:ext cx="2944283" cy="498293"/>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48644" y="9433107"/>
            <a:ext cx="2944283" cy="498293"/>
          </a:xfrm>
          <a:prstGeom prst="rect">
            <a:avLst/>
          </a:prstGeom>
        </p:spPr>
        <p:txBody>
          <a:bodyPr vert="horz" lIns="96661" tIns="48331" rIns="96661" bIns="48331" rtlCol="0" anchor="b"/>
          <a:lstStyle>
            <a:lvl1pPr algn="r">
              <a:defRPr sz="13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1889125"/>
            <a:ext cx="9561513" cy="7172325"/>
          </a:xfrm>
        </p:spPr>
      </p:sp>
      <p:sp>
        <p:nvSpPr>
          <p:cNvPr id="3" name="Notes Placeholder 2"/>
          <p:cNvSpPr>
            <a:spLocks noGrp="1"/>
          </p:cNvSpPr>
          <p:nvPr>
            <p:ph type="body" idx="1"/>
          </p:nvPr>
        </p:nvSpPr>
        <p:spPr>
          <a:xfrm>
            <a:off x="4894588" y="1888706"/>
            <a:ext cx="1720347" cy="7172836"/>
          </a:xfrm>
          <a:prstGeom prst="rect">
            <a:avLst/>
          </a:prstGeom>
        </p:spPr>
        <p:txBody>
          <a:bodyPr/>
          <a:lstStyle/>
          <a:p>
            <a:r>
              <a:rPr lang="en-GB" dirty="0"/>
              <a:t>See Session</a:t>
            </a:r>
            <a:r>
              <a:rPr lang="en-GB" baseline="0" dirty="0"/>
              <a:t> Plan for details as there are many activities that trainers have to manage in this session which are not related to the slide set. Starting from registration (in fact the </a:t>
            </a:r>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a:t>
            </a:fld>
            <a:endParaRPr lang="en-GB" dirty="0"/>
          </a:p>
        </p:txBody>
      </p:sp>
    </p:spTree>
    <p:extLst>
      <p:ext uri="{BB962C8B-B14F-4D97-AF65-F5344CB8AC3E}">
        <p14:creationId xmlns:p14="http://schemas.microsoft.com/office/powerpoint/2010/main" val="235371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1538288"/>
            <a:ext cx="9563100" cy="7172325"/>
          </a:xfrm>
        </p:spPr>
      </p:sp>
      <p:sp>
        <p:nvSpPr>
          <p:cNvPr id="3" name="Notes Placeholder 2"/>
          <p:cNvSpPr>
            <a:spLocks noGrp="1"/>
          </p:cNvSpPr>
          <p:nvPr>
            <p:ph type="body" idx="1"/>
          </p:nvPr>
        </p:nvSpPr>
        <p:spPr>
          <a:xfrm>
            <a:off x="4830872" y="1538440"/>
            <a:ext cx="1708762" cy="7151536"/>
          </a:xfrm>
          <a:prstGeom prst="rect">
            <a:avLst/>
          </a:prstGeom>
        </p:spPr>
        <p:txBody>
          <a:bodyPr/>
          <a:lstStyle/>
          <a:p>
            <a:pPr eaLnBrk="1" hangingPunct="1">
              <a:spcBef>
                <a:spcPct val="0"/>
              </a:spcBef>
            </a:pPr>
            <a:r>
              <a:rPr lang="en-GB" altLang="en-US" dirty="0"/>
              <a:t>This is the 1</a:t>
            </a:r>
            <a:r>
              <a:rPr lang="en-GB" altLang="en-US" baseline="30000" dirty="0"/>
              <a:t>st</a:t>
            </a:r>
            <a:r>
              <a:rPr lang="en-GB" altLang="en-US" dirty="0"/>
              <a:t> of many group activities throughout the course. See session plan for details.</a:t>
            </a:r>
          </a:p>
          <a:p>
            <a:pPr eaLnBrk="1" hangingPunct="1">
              <a:spcBef>
                <a:spcPct val="0"/>
              </a:spcBef>
            </a:pPr>
            <a:r>
              <a:rPr lang="en-GB" altLang="en-US" dirty="0"/>
              <a:t>For now, use random groups</a:t>
            </a:r>
            <a:r>
              <a:rPr lang="en-GB" altLang="en-US"/>
              <a:t>. </a:t>
            </a:r>
          </a:p>
          <a:p>
            <a:pPr eaLnBrk="1" hangingPunct="1">
              <a:spcBef>
                <a:spcPct val="0"/>
              </a:spcBef>
            </a:pPr>
            <a:r>
              <a:rPr lang="en-GB" altLang="en-US"/>
              <a:t>Aim </a:t>
            </a:r>
            <a:r>
              <a:rPr lang="en-GB" altLang="en-US" dirty="0"/>
              <a:t>of activity is:</a:t>
            </a:r>
          </a:p>
          <a:p>
            <a:pPr marL="285750" indent="-285750" eaLnBrk="1" hangingPunct="1">
              <a:spcBef>
                <a:spcPct val="0"/>
              </a:spcBef>
              <a:buAutoNum type="romanLcParenBoth"/>
            </a:pPr>
            <a:r>
              <a:rPr lang="en-GB" altLang="en-US" dirty="0"/>
              <a:t>to come up with relevant issues and threats which participants will work with after lunch and later on in course, and </a:t>
            </a:r>
          </a:p>
          <a:p>
            <a:pPr marL="285750" indent="-285750" eaLnBrk="1" hangingPunct="1">
              <a:spcBef>
                <a:spcPct val="0"/>
              </a:spcBef>
              <a:buAutoNum type="romanLcParenBoth"/>
            </a:pPr>
            <a:r>
              <a:rPr lang="en-GB" altLang="en-US" dirty="0"/>
              <a:t>as an icebreaker, so participants get talking to each other and get to know a smaller group of other participants in more depth. </a:t>
            </a:r>
          </a:p>
          <a:p>
            <a:pPr eaLnBrk="1" hangingPunct="1">
              <a:spcBef>
                <a:spcPct val="0"/>
              </a:spcBef>
            </a:pPr>
            <a:endParaRPr lang="en-GB" sz="1200" kern="1200" dirty="0">
              <a:solidFill>
                <a:schemeClr val="tx1"/>
              </a:solidFill>
              <a:effectLst/>
              <a:latin typeface="+mn-lt"/>
              <a:ea typeface="+mn-ea"/>
              <a:cs typeface="+mn-cs"/>
            </a:endParaRPr>
          </a:p>
          <a:p>
            <a:pPr eaLnBrk="1" hangingPunct="1">
              <a:spcBef>
                <a:spcPct val="0"/>
              </a:spcBef>
            </a:pPr>
            <a:r>
              <a:rPr lang="en-GB" sz="1200" kern="1200" dirty="0">
                <a:solidFill>
                  <a:schemeClr val="tx1"/>
                </a:solidFill>
                <a:effectLst/>
                <a:latin typeface="+mn-lt"/>
                <a:ea typeface="+mn-ea"/>
                <a:cs typeface="+mn-cs"/>
              </a:rPr>
              <a:t>Groups discuss and write threats and issues on cards. Then they stick cards onto flipchart spread on tables or on wall. It is up to the groups if they want to cluster issues in way they want.  Trainers can feed issues into discussions if groups get stuck </a:t>
            </a:r>
            <a:endParaRPr lang="en-GB" altLang="en-US" dirty="0"/>
          </a:p>
          <a:p>
            <a:pPr eaLnBrk="1" hangingPunct="1">
              <a:spcBef>
                <a:spcPct val="0"/>
              </a:spcBef>
            </a:pPr>
            <a:endParaRPr lang="en-GB" altLang="en-US" dirty="0"/>
          </a:p>
          <a:p>
            <a:pPr eaLnBrk="1" hangingPunct="1">
              <a:spcBef>
                <a:spcPct val="0"/>
              </a:spcBef>
            </a:pPr>
            <a:r>
              <a:rPr lang="en-GB" altLang="en-US" dirty="0"/>
              <a:t>Definitions: </a:t>
            </a:r>
          </a:p>
          <a:p>
            <a:pPr eaLnBrk="1" hangingPunct="1">
              <a:spcBef>
                <a:spcPct val="0"/>
              </a:spcBef>
            </a:pPr>
            <a:r>
              <a:rPr lang="en-GB" altLang="en-US" dirty="0"/>
              <a:t>Threat= A danger/ a problem</a:t>
            </a:r>
          </a:p>
          <a:p>
            <a:pPr eaLnBrk="1" hangingPunct="1">
              <a:spcBef>
                <a:spcPct val="0"/>
              </a:spcBef>
            </a:pPr>
            <a:r>
              <a:rPr lang="en-GB" altLang="en-US" dirty="0"/>
              <a:t>Issue = something that impacts on your fishery</a:t>
            </a:r>
          </a:p>
          <a:p>
            <a:pPr eaLnBrk="1" hangingPunct="1">
              <a:spcBef>
                <a:spcPct val="0"/>
              </a:spcBef>
            </a:pPr>
            <a:endParaRPr lang="en-GB" altLang="en-US" dirty="0"/>
          </a:p>
          <a:p>
            <a:pPr eaLnBrk="1" hangingPunct="1">
              <a:spcBef>
                <a:spcPct val="0"/>
              </a:spcBef>
            </a:pPr>
            <a:r>
              <a:rPr lang="en-GB" altLang="en-US" dirty="0"/>
              <a:t>A lack of something in place can also be an issue.</a:t>
            </a:r>
          </a:p>
          <a:p>
            <a:pPr eaLnBrk="1" hangingPunct="1">
              <a:spcBef>
                <a:spcPct val="0"/>
              </a:spcBef>
            </a:pPr>
            <a:endParaRPr lang="en-GB" altLang="en-US" dirty="0"/>
          </a:p>
          <a:p>
            <a:endParaRPr lang="en-GB" dirty="0"/>
          </a:p>
        </p:txBody>
      </p:sp>
      <p:sp>
        <p:nvSpPr>
          <p:cNvPr id="4" name="Slide Number Placeholder 3"/>
          <p:cNvSpPr>
            <a:spLocks noGrp="1"/>
          </p:cNvSpPr>
          <p:nvPr>
            <p:ph type="sldNum" sz="quarter" idx="10"/>
          </p:nvPr>
        </p:nvSpPr>
        <p:spPr/>
        <p:txBody>
          <a:bodyPr/>
          <a:lstStyle/>
          <a:p>
            <a:pPr>
              <a:defRPr/>
            </a:pPr>
            <a:fld id="{7368729E-9089-4BA8-958D-64D06780C2CD}" type="slidenum">
              <a:rPr lang="en-US" altLang="en-US" smtClean="0"/>
              <a:pPr>
                <a:defRPr/>
              </a:pPr>
              <a:t>10</a:t>
            </a:fld>
            <a:endParaRPr lang="en-US" altLang="en-US" dirty="0"/>
          </a:p>
        </p:txBody>
      </p:sp>
    </p:spTree>
    <p:extLst>
      <p:ext uri="{BB962C8B-B14F-4D97-AF65-F5344CB8AC3E}">
        <p14:creationId xmlns:p14="http://schemas.microsoft.com/office/powerpoint/2010/main" val="379118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1538288"/>
            <a:ext cx="9563100" cy="7172325"/>
          </a:xfrm>
        </p:spPr>
      </p:sp>
      <p:sp>
        <p:nvSpPr>
          <p:cNvPr id="3" name="Notes Placeholder 2"/>
          <p:cNvSpPr>
            <a:spLocks noGrp="1"/>
          </p:cNvSpPr>
          <p:nvPr>
            <p:ph type="body" idx="1"/>
          </p:nvPr>
        </p:nvSpPr>
        <p:spPr>
          <a:xfrm>
            <a:off x="4819287" y="1538440"/>
            <a:ext cx="1685593" cy="7151536"/>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339197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2311400" y="1538288"/>
            <a:ext cx="9563100" cy="71723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xfrm>
            <a:off x="4871419" y="1538440"/>
            <a:ext cx="1552367" cy="715153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These are the overall course objectives. </a:t>
            </a:r>
          </a:p>
          <a:p>
            <a:pPr eaLnBrk="1" hangingPunct="1">
              <a:spcBef>
                <a:spcPct val="0"/>
              </a:spcBef>
            </a:pPr>
            <a:endParaRPr lang="en-AU" altLang="en-US" dirty="0"/>
          </a:p>
          <a:p>
            <a:pPr eaLnBrk="1" hangingPunct="1">
              <a:spcBef>
                <a:spcPct val="0"/>
              </a:spcBef>
            </a:pPr>
            <a:r>
              <a:rPr lang="en-AU" altLang="en-US" dirty="0"/>
              <a:t>Firstly participants will understand what EAFm is and secondly, be able apply it through developing and implementing an EAFm plan. </a:t>
            </a:r>
          </a:p>
          <a:p>
            <a:pPr eaLnBrk="1" hangingPunct="1">
              <a:spcBef>
                <a:spcPct val="0"/>
              </a:spcBef>
            </a:pPr>
            <a:endParaRPr lang="en-AU" altLang="en-US" dirty="0"/>
          </a:p>
          <a:p>
            <a:pPr eaLnBrk="1" hangingPunct="1">
              <a:spcBef>
                <a:spcPct val="0"/>
              </a:spcBef>
            </a:pPr>
            <a:r>
              <a:rPr lang="en-AU" altLang="en-US" dirty="0"/>
              <a:t>This course focuses on inland capture fisheries but all the principles and activities can also apply to marine fisheries, and even aquaculture.</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2467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2311400" y="1538288"/>
            <a:ext cx="9563100" cy="71723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xfrm>
            <a:off x="4825079" y="1538440"/>
            <a:ext cx="1691385" cy="715153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Self explanatory</a:t>
            </a:r>
          </a:p>
          <a:p>
            <a:pPr eaLnBrk="1" hangingPunct="1">
              <a:spcBef>
                <a:spcPct val="0"/>
              </a:spcBef>
            </a:pPr>
            <a:endParaRPr lang="en-AU" altLang="en-US" dirty="0"/>
          </a:p>
          <a:p>
            <a:pPr eaLnBrk="1" hangingPunct="1">
              <a:spcBef>
                <a:spcPct val="0"/>
              </a:spcBef>
            </a:pPr>
            <a:r>
              <a:rPr lang="en-AU" altLang="en-US" dirty="0"/>
              <a:t>Note:</a:t>
            </a:r>
          </a:p>
          <a:p>
            <a:pPr marL="171450" indent="-171450" eaLnBrk="1" hangingPunct="1">
              <a:spcBef>
                <a:spcPct val="0"/>
              </a:spcBef>
              <a:buFont typeface="Arial" panose="020B0604020202020204" pitchFamily="34" charset="0"/>
              <a:buChar char="•"/>
            </a:pPr>
            <a:r>
              <a:rPr lang="en-AU" altLang="en-US" dirty="0"/>
              <a:t>Manage fisheries more broadly </a:t>
            </a:r>
          </a:p>
          <a:p>
            <a:pPr marL="171450" indent="-171450" eaLnBrk="1" hangingPunct="1">
              <a:spcBef>
                <a:spcPct val="0"/>
              </a:spcBef>
              <a:buFont typeface="Arial" panose="020B0604020202020204" pitchFamily="34" charset="0"/>
              <a:buChar char="•"/>
            </a:pPr>
            <a:r>
              <a:rPr lang="en-AU" altLang="en-US" dirty="0"/>
              <a:t>Negotiate with stakeholder and reduce conflict</a:t>
            </a:r>
          </a:p>
          <a:p>
            <a:pPr marL="171450" indent="-171450" eaLnBrk="1" hangingPunct="1">
              <a:spcBef>
                <a:spcPct val="0"/>
              </a:spcBef>
              <a:buFont typeface="Arial" panose="020B0604020202020204" pitchFamily="34" charset="0"/>
              <a:buChar char="•"/>
            </a:pPr>
            <a:r>
              <a:rPr lang="en-AU" altLang="en-US" dirty="0"/>
              <a:t>Improve money available </a:t>
            </a:r>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3790C3-936A-4857-B8EA-8CC168CEEBB0}"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2020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2311400" y="1538288"/>
            <a:ext cx="9563100" cy="71723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xfrm>
            <a:off x="4790325" y="1538440"/>
            <a:ext cx="1324725" cy="715153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1ED8CA-E6E1-4212-90A8-8759B3C4A6BB}"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498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311400" y="1538288"/>
            <a:ext cx="9563100" cy="71723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xfrm>
            <a:off x="4807701" y="1538440"/>
            <a:ext cx="1708763" cy="715153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Note to trainers: ENSURE YOU CHANGE THE COUNTRY/ REGION TO REFLECT THE CONTEXT</a:t>
            </a:r>
          </a:p>
          <a:p>
            <a:pPr eaLnBrk="1" hangingPunct="1">
              <a:spcBef>
                <a:spcPct val="0"/>
              </a:spcBef>
            </a:pPr>
            <a:endParaRPr lang="en-GB" altLang="en-US" dirty="0">
              <a:ea typeface="ＭＳ Ｐゴシック" panose="020B0600070205080204" pitchFamily="34" charset="-128"/>
            </a:endParaRPr>
          </a:p>
          <a:p>
            <a:pPr defTabSz="966612">
              <a:spcBef>
                <a:spcPct val="0"/>
              </a:spcBef>
              <a:defRPr/>
            </a:pPr>
            <a:r>
              <a:rPr lang="en-GB" altLang="en-US" dirty="0">
                <a:ea typeface="ＭＳ Ｐゴシック" panose="020B0600070205080204" pitchFamily="34" charset="-128"/>
              </a:rPr>
              <a:t>After these introductory slides you are going to do the threats and issues activity. </a:t>
            </a:r>
          </a:p>
          <a:p>
            <a:pPr defTabSz="966612">
              <a:spcBef>
                <a:spcPct val="0"/>
              </a:spcBef>
              <a:defRPr/>
            </a:pPr>
            <a:endParaRPr lang="en-GB" altLang="en-US" dirty="0">
              <a:ea typeface="ＭＳ Ｐゴシック" panose="020B0600070205080204" pitchFamily="34" charset="-128"/>
            </a:endParaRPr>
          </a:p>
          <a:p>
            <a:pPr defTabSz="966612">
              <a:spcBef>
                <a:spcPct val="0"/>
              </a:spcBef>
              <a:defRPr/>
            </a:pPr>
            <a:r>
              <a:rPr lang="en-GB" altLang="en-US" dirty="0">
                <a:ea typeface="ＭＳ Ｐゴシック" panose="020B0600070205080204" pitchFamily="34" charset="-128"/>
              </a:rPr>
              <a:t>Show this slide to focus this course on </a:t>
            </a:r>
            <a:r>
              <a:rPr lang="en-US" altLang="en-US" dirty="0">
                <a:ea typeface="ＭＳ Ｐゴシック" panose="020B0600070205080204" pitchFamily="34" charset="-128"/>
              </a:rPr>
              <a:t>inland fisheries in Africa</a:t>
            </a:r>
            <a:r>
              <a:rPr lang="en-GB" altLang="en-US" dirty="0">
                <a:ea typeface="ＭＳ Ｐゴシック" panose="020B0600070205080204" pitchFamily="34" charset="-128"/>
              </a:rPr>
              <a:t>: (this is to set the context, ensure we are all on same footing). </a:t>
            </a:r>
          </a:p>
          <a:p>
            <a:pPr defTabSz="966612">
              <a:spcBef>
                <a:spcPct val="0"/>
              </a:spcBef>
              <a:defRPr/>
            </a:pPr>
            <a:endParaRPr lang="en-GB" altLang="en-US" dirty="0">
              <a:ea typeface="ＭＳ Ｐゴシック" panose="020B0600070205080204" pitchFamily="34" charset="-128"/>
            </a:endParaRPr>
          </a:p>
          <a:p>
            <a:pPr defTabSz="966612">
              <a:spcBef>
                <a:spcPct val="0"/>
              </a:spcBef>
              <a:defRPr/>
            </a:pPr>
            <a:r>
              <a:rPr lang="en-GB" altLang="en-US" dirty="0">
                <a:ea typeface="ＭＳ Ｐゴシック" panose="020B0600070205080204" pitchFamily="34" charset="-128"/>
              </a:rPr>
              <a:t>Could be changed to marine, etc. as the principles are the same.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p>
          <a:p>
            <a:pPr eaLnBrk="1" hangingPunct="1">
              <a:spcBef>
                <a:spcPct val="0"/>
              </a:spcBef>
            </a:pPr>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704B0-A4D4-456D-B4B4-2CE645E6D4AB}"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3042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311400" y="1538288"/>
            <a:ext cx="9563100" cy="71723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4801910" y="1538440"/>
            <a:ext cx="1697177" cy="715153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chemeClr val="tx1"/>
                </a:solidFill>
              </a:rPr>
              <a:t>Refer participants to hard copy (Introduction section in handbook) and run through the 5 days briefly, sharing a bit of what they will do each day that will include presentations, activities with plenty of time for discussions.</a:t>
            </a:r>
          </a:p>
          <a:p>
            <a:pPr eaLnBrk="1" hangingPunct="1">
              <a:spcBef>
                <a:spcPct val="0"/>
              </a:spcBef>
            </a:pPr>
            <a:endParaRPr lang="en-US" altLang="en-US" dirty="0">
              <a:solidFill>
                <a:schemeClr val="tx1"/>
              </a:solidFill>
            </a:endParaRPr>
          </a:p>
          <a:p>
            <a:pPr eaLnBrk="1" hangingPunct="1">
              <a:spcBef>
                <a:spcPct val="0"/>
              </a:spcBef>
            </a:pPr>
            <a:r>
              <a:rPr lang="en-US" altLang="en-US" dirty="0">
                <a:solidFill>
                  <a:schemeClr val="tx1"/>
                </a:solidFill>
              </a:rPr>
              <a:t>DO NOT SPEND TOO MUCH TIME ON THIS. THE PURPOSE IS SHOW THEM THAT THERE IS A STRUCTURE.</a:t>
            </a:r>
            <a:endParaRPr lang="en-AU" altLang="en-US" dirty="0">
              <a:solidFill>
                <a:schemeClr val="tx1"/>
              </a:solidFill>
            </a:endParaRPr>
          </a:p>
          <a:p>
            <a:pPr eaLnBrk="1" hangingPunct="1">
              <a:spcBef>
                <a:spcPct val="0"/>
              </a:spcBef>
            </a:pP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8B5DB0-40F6-467C-82E4-04483E6E6AE8}"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42101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311400" y="1538288"/>
            <a:ext cx="9563100" cy="71723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4784533" y="1538439"/>
            <a:ext cx="1755102" cy="760711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participants will receive (i) course handbook (i.e. all the written modules), that contains a glossary and all the modules (ii) Workbook (blank; following the EAFm steps, which they complete as they go along and use to draft their EAFm Plan) and (iii) a Toolkit. They will get PowerPoints and resources on CD/ USB at end of course. There will also be daily monitoring and review, course evaluation and certificates. Get participants to find each in turn (from materials they have been given) and for the </a:t>
            </a:r>
            <a:r>
              <a:rPr lang="en-US" altLang="en-US" u="sng" dirty="0"/>
              <a:t>Handbook</a:t>
            </a:r>
            <a:r>
              <a:rPr lang="en-US" altLang="en-US" dirty="0"/>
              <a:t>: explain symbols (In the handbook </a:t>
            </a:r>
            <a:r>
              <a:rPr lang="en-US" altLang="en-US" dirty="0">
                <a:sym typeface="Wingdings" panose="05000000000000000000" pitchFamily="2" charset="2"/>
              </a:rPr>
              <a:t> means word is in glossary); highlights mean cross referencing within Handbook and with Toolkit. Explain modules in Handbook follow course sequence.</a:t>
            </a:r>
          </a:p>
          <a:p>
            <a:pPr eaLnBrk="1" hangingPunct="1">
              <a:spcBef>
                <a:spcPct val="0"/>
              </a:spcBef>
            </a:pPr>
            <a:r>
              <a:rPr lang="en-US" altLang="en-US" dirty="0">
                <a:sym typeface="Wingdings" panose="05000000000000000000" pitchFamily="2" charset="2"/>
              </a:rPr>
              <a:t>For the </a:t>
            </a:r>
            <a:r>
              <a:rPr lang="en-US" altLang="en-US" u="sng" dirty="0">
                <a:sym typeface="Wingdings" panose="05000000000000000000" pitchFamily="2" charset="2"/>
              </a:rPr>
              <a:t>Workbook</a:t>
            </a:r>
            <a:r>
              <a:rPr lang="en-US" altLang="en-US" dirty="0">
                <a:sym typeface="Wingdings" panose="05000000000000000000" pitchFamily="2" charset="2"/>
              </a:rPr>
              <a:t>: explain function is for participants to record their individual/ group work, which they can then collate to develop draft EAFm plan for day 5. </a:t>
            </a:r>
          </a:p>
          <a:p>
            <a:pPr eaLnBrk="1" hangingPunct="1">
              <a:spcBef>
                <a:spcPct val="0"/>
              </a:spcBef>
            </a:pPr>
            <a:r>
              <a:rPr lang="en-US" altLang="en-US" u="sng" dirty="0">
                <a:sym typeface="Wingdings" panose="05000000000000000000" pitchFamily="2" charset="2"/>
              </a:rPr>
              <a:t>Toolkit</a:t>
            </a:r>
            <a:r>
              <a:rPr lang="en-US" altLang="en-US" dirty="0">
                <a:sym typeface="Wingdings" panose="05000000000000000000" pitchFamily="2" charset="2"/>
              </a:rPr>
              <a:t>: section A is People skills; section B (longer) is Technical skills.</a:t>
            </a:r>
          </a:p>
          <a:p>
            <a:pPr eaLnBrk="1" hangingPunct="1">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8F95A-E7DE-46E4-8FEF-D34CF824D262}"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7204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2311400" y="1538288"/>
            <a:ext cx="9563100" cy="71723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4842457" y="1538439"/>
            <a:ext cx="1581329" cy="71515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Explain very briefly that each of us has a preferred way of learning and that this course caters for all those ways, including building on what they already know, reading and questioning, hands-on activities and sharing.  </a:t>
            </a:r>
          </a:p>
          <a:p>
            <a:pPr eaLnBrk="1" hangingPunct="1">
              <a:spcBef>
                <a:spcPct val="0"/>
              </a:spcBef>
            </a:pPr>
            <a:endParaRPr lang="en-US" altLang="en-US" dirty="0"/>
          </a:p>
          <a:p>
            <a:pPr eaLnBrk="1" hangingPunct="1">
              <a:spcBef>
                <a:spcPct val="0"/>
              </a:spcBef>
            </a:pPr>
            <a:r>
              <a:rPr lang="en-US" altLang="en-US" dirty="0"/>
              <a:t>A useful resource, especially after the course, is EAFNet online Toolkit available by Googling.</a:t>
            </a:r>
          </a:p>
        </p:txBody>
      </p:sp>
      <p:sp>
        <p:nvSpPr>
          <p:cNvPr id="18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040941-A94D-46DA-A84F-DF4BBF6660B1}"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93815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2311400" y="1538288"/>
            <a:ext cx="9563100" cy="71723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nvPr>
        </p:nvSpPr>
        <p:spPr bwMode="auto">
          <a:xfrm>
            <a:off x="4825079" y="1538440"/>
            <a:ext cx="1801441" cy="715153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This is the last slide you show as part of the course overview. </a:t>
            </a:r>
          </a:p>
          <a:p>
            <a:pPr eaLnBrk="1" hangingPunct="1">
              <a:spcBef>
                <a:spcPct val="0"/>
              </a:spcBef>
            </a:pPr>
            <a:endParaRPr lang="en-GB" altLang="en-US" dirty="0"/>
          </a:p>
          <a:p>
            <a:pPr eaLnBrk="1" hangingPunct="1">
              <a:spcBef>
                <a:spcPct val="0"/>
              </a:spcBef>
            </a:pPr>
            <a:r>
              <a:rPr lang="en-GB" altLang="en-US" dirty="0"/>
              <a:t>Explain: Action Planning Booklets allow participants to note down key messages and outputs from activities to be used later (ideally 5 minutes before lunch and at end of day). </a:t>
            </a:r>
          </a:p>
          <a:p>
            <a:pPr eaLnBrk="1" hangingPunct="1">
              <a:spcBef>
                <a:spcPct val="0"/>
              </a:spcBef>
            </a:pPr>
            <a:endParaRPr lang="en-GB" altLang="en-US" dirty="0"/>
          </a:p>
          <a:p>
            <a:pPr eaLnBrk="1" hangingPunct="1">
              <a:spcBef>
                <a:spcPct val="0"/>
              </a:spcBef>
            </a:pPr>
            <a:r>
              <a:rPr lang="en-GB" altLang="en-US" dirty="0"/>
              <a:t>Presentations day 5 are way of embedding learning and presenting a tool/ aspect which they will use back in workplace (preferably in clusters) (so be thinking about this as we go through the course).</a:t>
            </a:r>
          </a:p>
          <a:p>
            <a:pPr eaLnBrk="1" hangingPunct="1">
              <a:spcBef>
                <a:spcPct val="0"/>
              </a:spcBef>
            </a:pPr>
            <a:endParaRPr lang="en-GB" altLang="en-US" dirty="0"/>
          </a:p>
          <a:p>
            <a:pPr eaLnBrk="1" hangingPunct="1">
              <a:spcBef>
                <a:spcPct val="0"/>
              </a:spcBef>
            </a:pPr>
            <a:r>
              <a:rPr lang="en-GB" altLang="en-US" dirty="0"/>
              <a:t>Now do the icebreaker activities explained in session plan (years of experience line &amp; participant mapping).</a:t>
            </a:r>
          </a:p>
          <a:p>
            <a:pPr eaLnBrk="1" hangingPunct="1">
              <a:spcBef>
                <a:spcPct val="0"/>
              </a:spcBef>
            </a:pPr>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4833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D88B40-92E9-4FB9-A234-A09BF224FA3B}" type="slidenum">
              <a:rPr lang="en-US" altLang="en-US" smtClean="0">
                <a:latin typeface="Calibri" panose="020F0502020204030204" pitchFamily="34" charset="0"/>
              </a:rPr>
              <a:pPr/>
              <a:t>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1809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78878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50"/>
            <a:ext cx="9144000" cy="457850"/>
            <a:chOff x="-1" y="5279491"/>
            <a:chExt cx="12285134" cy="457850"/>
          </a:xfrm>
        </p:grpSpPr>
        <p:sp>
          <p:nvSpPr>
            <p:cNvPr id="9" name="Pentagon 8"/>
            <p:cNvSpPr/>
            <p:nvPr userDrawn="1"/>
          </p:nvSpPr>
          <p:spPr>
            <a:xfrm>
              <a:off x="-1" y="5279491"/>
              <a:ext cx="4893733"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4" y="5284903"/>
              <a:ext cx="12233229" cy="452438"/>
              <a:chOff x="92852" y="6412158"/>
              <a:chExt cx="12233538" cy="451240"/>
            </a:xfrm>
          </p:grpSpPr>
          <p:sp>
            <p:nvSpPr>
              <p:cNvPr id="11" name="Rectangle 10"/>
              <p:cNvSpPr/>
              <p:nvPr/>
            </p:nvSpPr>
            <p:spPr>
              <a:xfrm>
                <a:off x="92852" y="6412158"/>
                <a:ext cx="12233538" cy="451240"/>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2" y="6473931"/>
                <a:ext cx="4411805" cy="3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Font typeface="Arial" panose="020B0604020202020204" pitchFamily="34" charset="0"/>
                  <a:buNone/>
                </a:pPr>
                <a:r>
                  <a:rPr lang="en-US" altLang="en-US" sz="1600" b="1" dirty="0">
                    <a:latin typeface="+mn-lt"/>
                  </a:rPr>
                  <a:t>1. EAFm INTRODUCTION</a:t>
                </a: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2">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3322347"/>
            <a:ext cx="9167508" cy="3583137"/>
            <a:chOff x="0" y="3322347"/>
            <a:chExt cx="9167508" cy="3583137"/>
          </a:xfrm>
        </p:grpSpPr>
        <p:sp>
          <p:nvSpPr>
            <p:cNvPr id="3" name="Rectangle 2"/>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7" name="Title 1"/>
            <p:cNvSpPr txBox="1">
              <a:spLocks/>
            </p:cNvSpPr>
            <p:nvPr/>
          </p:nvSpPr>
          <p:spPr bwMode="auto">
            <a:xfrm>
              <a:off x="178292" y="5753091"/>
              <a:ext cx="5174758"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a:latin typeface="+mn-lt"/>
                </a:rPr>
                <a:t>Date |Place </a:t>
              </a:r>
            </a:p>
          </p:txBody>
        </p:sp>
      </p:grpSp>
      <p:sp>
        <p:nvSpPr>
          <p:cNvPr id="4100" name="Title 1"/>
          <p:cNvSpPr>
            <a:spLocks noGrp="1"/>
          </p:cNvSpPr>
          <p:nvPr>
            <p:ph type="ctrTitle" idx="4294967295"/>
          </p:nvPr>
        </p:nvSpPr>
        <p:spPr bwMode="auto">
          <a:xfrm>
            <a:off x="178292" y="3519838"/>
            <a:ext cx="5174758" cy="1708781"/>
          </a:xfrm>
          <a:prstGeom prst="rect">
            <a:avLst/>
          </a:prstGeom>
          <a:solidFill>
            <a:schemeClr val="accent4">
              <a:lumMod val="75000"/>
            </a:schemeClr>
          </a:solidFill>
          <a:ln>
            <a:noFill/>
          </a:ln>
        </p:spPr>
        <p:txBody>
          <a:bodyPr lIns="36000" anchor="ctr" anchorCtr="1">
            <a:normAutofit/>
          </a:bodyPr>
          <a:lstStyle/>
          <a:p>
            <a:r>
              <a:rPr lang="en-US" altLang="en-US" sz="3200" b="1" dirty="0">
                <a:solidFill>
                  <a:schemeClr val="bg1"/>
                </a:solidFill>
                <a:ea typeface="+mn-ea"/>
                <a:cs typeface="Arial" panose="020B0604020202020204" pitchFamily="34" charset="0"/>
              </a:rPr>
              <a:t>Session 1</a:t>
            </a:r>
            <a:br>
              <a:rPr lang="en-US" altLang="en-US" sz="3200" b="1" dirty="0">
                <a:solidFill>
                  <a:schemeClr val="bg1"/>
                </a:solidFill>
                <a:ea typeface="+mn-ea"/>
                <a:cs typeface="Arial" panose="020B0604020202020204" pitchFamily="34" charset="0"/>
              </a:rPr>
            </a:br>
            <a:r>
              <a:rPr lang="en-US" altLang="en-US" sz="3200" dirty="0">
                <a:solidFill>
                  <a:schemeClr val="bg1"/>
                </a:solidFill>
                <a:cs typeface="Arial" panose="020B0604020202020204" pitchFamily="34" charset="0"/>
              </a:rPr>
              <a:t>Essential EAFm course overview</a:t>
            </a:r>
            <a:endParaRPr lang="en-US" altLang="en-US" sz="3200" b="1" dirty="0">
              <a:solidFill>
                <a:schemeClr val="bg1"/>
              </a:solidFill>
              <a:ea typeface="+mn-ea"/>
              <a:cs typeface="Arial" panose="020B0604020202020204" pitchFamily="34" charset="0"/>
            </a:endParaRPr>
          </a:p>
        </p:txBody>
      </p:sp>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pic>
        <p:nvPicPr>
          <p:cNvPr id="12" name="Content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62269"/>
            <a:ext cx="9144000" cy="5154405"/>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b="1" dirty="0"/>
              <a:t>Group activity</a:t>
            </a:r>
            <a:endParaRPr lang="en-GB" b="1" dirty="0"/>
          </a:p>
        </p:txBody>
      </p:sp>
      <p:sp>
        <p:nvSpPr>
          <p:cNvPr id="3" name="Content Placeholder 2"/>
          <p:cNvSpPr>
            <a:spLocks noGrp="1"/>
          </p:cNvSpPr>
          <p:nvPr>
            <p:ph idx="1"/>
          </p:nvPr>
        </p:nvSpPr>
        <p:spPr/>
        <p:txBody>
          <a:bodyPr/>
          <a:lstStyle/>
          <a:p>
            <a:r>
              <a:rPr lang="en-US" altLang="en-US" dirty="0"/>
              <a:t>Discuss threats or issues relating to your fisheries and the associated ecosystem</a:t>
            </a:r>
          </a:p>
          <a:p>
            <a:r>
              <a:rPr lang="en-US" altLang="en-US" dirty="0"/>
              <a:t>Write each issue or threat on a SEPARATE card, think of as many as you can</a:t>
            </a:r>
          </a:p>
          <a:p>
            <a:r>
              <a:rPr lang="en-US" altLang="en-US" dirty="0"/>
              <a:t>Place the cards on the flipchart</a:t>
            </a:r>
          </a:p>
          <a:p>
            <a:r>
              <a:rPr lang="en-US" dirty="0"/>
              <a:t>Move around so you can see other group’s work</a:t>
            </a:r>
          </a:p>
          <a:p>
            <a:pPr marL="0" indent="0">
              <a:buNone/>
            </a:pPr>
            <a:endParaRPr lang="en-US" dirty="0"/>
          </a:p>
          <a:p>
            <a:pPr marL="0" indent="0">
              <a:buNone/>
            </a:pPr>
            <a:r>
              <a:rPr lang="en-US" b="1" dirty="0"/>
              <a:t>Note: </a:t>
            </a:r>
            <a:r>
              <a:rPr lang="en-US" dirty="0"/>
              <a:t>You will be using these cards again later </a:t>
            </a:r>
          </a:p>
          <a:p>
            <a:endParaRPr lang="en-US" altLang="en-US" dirty="0"/>
          </a:p>
          <a:p>
            <a:endParaRPr lang="en-US" altLang="en-US" dirty="0"/>
          </a:p>
        </p:txBody>
      </p:sp>
      <p:sp>
        <p:nvSpPr>
          <p:cNvPr id="4" name="Slide Number Placeholder 3"/>
          <p:cNvSpPr>
            <a:spLocks noGrp="1"/>
          </p:cNvSpPr>
          <p:nvPr>
            <p:ph type="sldNum" sz="quarter" idx="12"/>
          </p:nvPr>
        </p:nvSpPr>
        <p:spPr>
          <a:xfrm>
            <a:off x="8385175" y="6435725"/>
            <a:ext cx="669925" cy="365125"/>
          </a:xfrm>
        </p:spPr>
        <p:txBody>
          <a:bodyPr/>
          <a:lstStyle/>
          <a:p>
            <a:fld id="{2244EDDE-A91D-4F4F-8AC8-19298CCDCDF4}" type="slidenum">
              <a:rPr lang="en-GB" smtClean="0"/>
              <a:pPr/>
              <a:t>10</a:t>
            </a:fld>
            <a:endParaRPr lang="en-GB" dirty="0"/>
          </a:p>
        </p:txBody>
      </p:sp>
    </p:spTree>
    <p:extLst>
      <p:ext uri="{BB962C8B-B14F-4D97-AF65-F5344CB8AC3E}">
        <p14:creationId xmlns:p14="http://schemas.microsoft.com/office/powerpoint/2010/main" val="48654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62269"/>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Key messages</a:t>
            </a:r>
            <a:endParaRPr lang="en-GB" dirty="0"/>
          </a:p>
        </p:txBody>
      </p:sp>
      <p:sp>
        <p:nvSpPr>
          <p:cNvPr id="3" name="Content Placeholder 2"/>
          <p:cNvSpPr>
            <a:spLocks noGrp="1"/>
          </p:cNvSpPr>
          <p:nvPr>
            <p:ph idx="1"/>
          </p:nvPr>
        </p:nvSpPr>
        <p:spPr/>
        <p:txBody>
          <a:bodyPr>
            <a:normAutofit lnSpcReduction="10000"/>
          </a:bodyPr>
          <a:lstStyle/>
          <a:p>
            <a:r>
              <a:rPr lang="en-US" dirty="0"/>
              <a:t>Many threats and issues to sustainable inland fisheries</a:t>
            </a:r>
          </a:p>
          <a:p>
            <a:r>
              <a:rPr lang="en-US" dirty="0"/>
              <a:t>You will already be familiar with many of these</a:t>
            </a:r>
          </a:p>
          <a:p>
            <a:r>
              <a:rPr lang="en-US" dirty="0"/>
              <a:t>Issues are the same across many parts of the world</a:t>
            </a:r>
          </a:p>
          <a:p>
            <a:r>
              <a:rPr lang="en-US" dirty="0"/>
              <a:t>Some are within the fishery,  others come from outside</a:t>
            </a:r>
          </a:p>
          <a:p>
            <a:r>
              <a:rPr lang="en-US" dirty="0"/>
              <a:t>Some are trans-boundary</a:t>
            </a:r>
          </a:p>
          <a:p>
            <a:pPr lvl="1">
              <a:buFont typeface="Wingdings" panose="05000000000000000000" pitchFamily="2" charset="2"/>
              <a:buChar char="§"/>
            </a:pPr>
            <a:r>
              <a:rPr lang="en-US" dirty="0"/>
              <a:t>Regional cooperation will help address the issues</a:t>
            </a:r>
          </a:p>
          <a:p>
            <a:pPr lvl="1">
              <a:buFont typeface="Wingdings" panose="05000000000000000000" pitchFamily="2" charset="2"/>
              <a:buChar char="§"/>
            </a:pPr>
            <a:r>
              <a:rPr lang="en-US" dirty="0"/>
              <a:t>Countries can learn from each other</a:t>
            </a:r>
          </a:p>
          <a:p>
            <a:endParaRPr lang="en-GB" dirty="0"/>
          </a:p>
        </p:txBody>
      </p:sp>
      <p:sp>
        <p:nvSpPr>
          <p:cNvPr id="4" name="Slide Number Placeholder 3"/>
          <p:cNvSpPr>
            <a:spLocks noGrp="1"/>
          </p:cNvSpPr>
          <p:nvPr>
            <p:ph type="sldNum" sz="quarter" idx="12"/>
          </p:nvPr>
        </p:nvSpPr>
        <p:spPr>
          <a:xfrm>
            <a:off x="8385175" y="6435725"/>
            <a:ext cx="669925" cy="365125"/>
          </a:xfrm>
        </p:spPr>
        <p:txBody>
          <a:bodyPr/>
          <a:lstStyle/>
          <a:p>
            <a:fld id="{2244EDDE-A91D-4F4F-8AC8-19298CCDCDF4}" type="slidenum">
              <a:rPr lang="en-GB" smtClean="0"/>
              <a:pPr/>
              <a:t>11</a:t>
            </a:fld>
            <a:endParaRPr lang="en-GB" dirty="0"/>
          </a:p>
        </p:txBody>
      </p:sp>
    </p:spTree>
    <p:extLst>
      <p:ext uri="{BB962C8B-B14F-4D97-AF65-F5344CB8AC3E}">
        <p14:creationId xmlns:p14="http://schemas.microsoft.com/office/powerpoint/2010/main" val="189298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a:t>Overall course objective</a:t>
            </a:r>
            <a:endParaRPr lang="en-GB" dirty="0"/>
          </a:p>
        </p:txBody>
      </p:sp>
      <p:sp>
        <p:nvSpPr>
          <p:cNvPr id="6" name="Content Placeholder 5"/>
          <p:cNvSpPr>
            <a:spLocks noGrp="1"/>
          </p:cNvSpPr>
          <p:nvPr>
            <p:ph idx="1"/>
          </p:nvPr>
        </p:nvSpPr>
        <p:spPr>
          <a:xfrm>
            <a:off x="628650" y="2844800"/>
            <a:ext cx="7886700" cy="3332162"/>
          </a:xfrm>
        </p:spPr>
        <p:txBody>
          <a:bodyPr>
            <a:normAutofit/>
          </a:bodyPr>
          <a:lstStyle/>
          <a:p>
            <a:r>
              <a:rPr lang="en-US" altLang="en-US" sz="3200" dirty="0"/>
              <a:t>Understand the concept and the need for an Ecosystem Approach to Fisheries management (EAFm)</a:t>
            </a:r>
          </a:p>
          <a:p>
            <a:r>
              <a:rPr lang="en-US" altLang="en-US" sz="3200" dirty="0"/>
              <a:t>Learn skills and knowledge to more sustainably manage inland capture fisheries</a:t>
            </a:r>
          </a:p>
        </p:txBody>
      </p:sp>
      <p:sp>
        <p:nvSpPr>
          <p:cNvPr id="2" name="Slide Number Placeholder 1"/>
          <p:cNvSpPr>
            <a:spLocks noGrp="1"/>
          </p:cNvSpPr>
          <p:nvPr>
            <p:ph type="sldNum" sz="quarter" idx="12"/>
          </p:nvPr>
        </p:nvSpPr>
        <p:spPr/>
        <p:txBody>
          <a:bodyPr/>
          <a:lstStyle/>
          <a:p>
            <a:fld id="{2244EDDE-A91D-4F4F-8AC8-19298CCDCDF4}" type="slidenum">
              <a:rPr lang="en-GB" smtClean="0"/>
              <a:pPr/>
              <a:t>2</a:t>
            </a:fld>
            <a:endParaRPr lang="en-GB" dirty="0"/>
          </a:p>
        </p:txBody>
      </p:sp>
    </p:spTree>
    <p:extLst>
      <p:ext uri="{BB962C8B-B14F-4D97-AF65-F5344CB8AC3E}">
        <p14:creationId xmlns:p14="http://schemas.microsoft.com/office/powerpoint/2010/main" val="394419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miley Face 12"/>
          <p:cNvSpPr/>
          <p:nvPr/>
        </p:nvSpPr>
        <p:spPr>
          <a:xfrm>
            <a:off x="7194176" y="4491319"/>
            <a:ext cx="1643437" cy="1669770"/>
          </a:xfrm>
          <a:prstGeom prst="smileyFace">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anchor="ctr"/>
          <a:lstStyle/>
          <a:p>
            <a:pPr algn="ctr" eaLnBrk="1" fontAlgn="auto" hangingPunct="1">
              <a:spcBef>
                <a:spcPts val="0"/>
              </a:spcBef>
              <a:spcAft>
                <a:spcPts val="0"/>
              </a:spcAft>
              <a:defRPr/>
            </a:pPr>
            <a:endParaRPr lang="en-US" dirty="0"/>
          </a:p>
        </p:txBody>
      </p:sp>
      <p:sp>
        <p:nvSpPr>
          <p:cNvPr id="4" name="Title 3"/>
          <p:cNvSpPr>
            <a:spLocks noGrp="1"/>
          </p:cNvSpPr>
          <p:nvPr>
            <p:ph type="title"/>
          </p:nvPr>
        </p:nvSpPr>
        <p:spPr/>
        <p:txBody>
          <a:bodyPr/>
          <a:lstStyle/>
          <a:p>
            <a:r>
              <a:rPr lang="en-US" altLang="en-US" dirty="0"/>
              <a:t>This course will equip you to:</a:t>
            </a:r>
            <a:endParaRPr lang="en-GB" dirty="0"/>
          </a:p>
        </p:txBody>
      </p:sp>
      <p:sp>
        <p:nvSpPr>
          <p:cNvPr id="5" name="Content Placeholder 4"/>
          <p:cNvSpPr>
            <a:spLocks noGrp="1"/>
          </p:cNvSpPr>
          <p:nvPr>
            <p:ph idx="1"/>
          </p:nvPr>
        </p:nvSpPr>
        <p:spPr/>
        <p:txBody>
          <a:bodyPr/>
          <a:lstStyle/>
          <a:p>
            <a:r>
              <a:rPr lang="en-US" dirty="0"/>
              <a:t>Manage fisheries more holistically</a:t>
            </a:r>
          </a:p>
          <a:p>
            <a:r>
              <a:rPr lang="en-US" dirty="0"/>
              <a:t>Resolve fisheries issues and challenges better</a:t>
            </a:r>
          </a:p>
          <a:p>
            <a:r>
              <a:rPr lang="en-US" dirty="0"/>
              <a:t>Work cooperatively with other stakeholders </a:t>
            </a:r>
          </a:p>
          <a:p>
            <a:r>
              <a:rPr lang="en-US" dirty="0"/>
              <a:t>Reduce user group conflicts</a:t>
            </a:r>
          </a:p>
          <a:p>
            <a:r>
              <a:rPr lang="en-US" dirty="0"/>
              <a:t>Make financial resources available </a:t>
            </a:r>
          </a:p>
          <a:p>
            <a:r>
              <a:rPr lang="en-US" dirty="0"/>
              <a:t>Increase political will and support</a:t>
            </a:r>
          </a:p>
          <a:p>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138905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426" y="5466080"/>
            <a:ext cx="8372654" cy="87376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2800" b="1" i="1" dirty="0">
                <a:solidFill>
                  <a:schemeClr val="bg1"/>
                </a:solidFill>
              </a:rPr>
              <a:t>This course focuses on inland fisheries management i.e. EAFm</a:t>
            </a:r>
          </a:p>
        </p:txBody>
      </p:sp>
      <p:pic>
        <p:nvPicPr>
          <p:cNvPr id="13" name="Picture 12"/>
          <p:cNvPicPr>
            <a:picLocks noChangeAspect="1"/>
          </p:cNvPicPr>
          <p:nvPr/>
        </p:nvPicPr>
        <p:blipFill rotWithShape="1">
          <a:blip r:embed="rId3"/>
          <a:srcRect l="503" t="23847" b="5"/>
          <a:stretch/>
        </p:blipFill>
        <p:spPr>
          <a:xfrm>
            <a:off x="6741301" y="2527480"/>
            <a:ext cx="2313545" cy="2405270"/>
          </a:xfrm>
          <a:prstGeom prst="rect">
            <a:avLst/>
          </a:prstGeom>
        </p:spPr>
      </p:pic>
      <p:sp>
        <p:nvSpPr>
          <p:cNvPr id="4" name="Title 3"/>
          <p:cNvSpPr>
            <a:spLocks noGrp="1"/>
          </p:cNvSpPr>
          <p:nvPr>
            <p:ph type="title"/>
          </p:nvPr>
        </p:nvSpPr>
        <p:spPr>
          <a:xfrm>
            <a:off x="497840" y="1488551"/>
            <a:ext cx="8017510" cy="753473"/>
          </a:xfrm>
        </p:spPr>
        <p:txBody>
          <a:bodyPr/>
          <a:lstStyle/>
          <a:p>
            <a:r>
              <a:rPr lang="en-US" altLang="en-US" dirty="0"/>
              <a:t>EAF or EAFm?   </a:t>
            </a:r>
            <a:endParaRPr lang="en-GB" dirty="0"/>
          </a:p>
        </p:txBody>
      </p:sp>
      <p:sp>
        <p:nvSpPr>
          <p:cNvPr id="5" name="Content Placeholder 4"/>
          <p:cNvSpPr>
            <a:spLocks noGrp="1"/>
          </p:cNvSpPr>
          <p:nvPr>
            <p:ph idx="1"/>
          </p:nvPr>
        </p:nvSpPr>
        <p:spPr>
          <a:xfrm>
            <a:off x="395426" y="2242024"/>
            <a:ext cx="6345875" cy="3845243"/>
          </a:xfrm>
        </p:spPr>
        <p:txBody>
          <a:bodyPr>
            <a:normAutofit/>
          </a:bodyPr>
          <a:lstStyle/>
          <a:p>
            <a:r>
              <a:rPr lang="en-US" altLang="en-US" dirty="0"/>
              <a:t>EAF: Ecosystem Approach to Fisheries.</a:t>
            </a:r>
          </a:p>
          <a:p>
            <a:pPr lvl="1"/>
            <a:r>
              <a:rPr lang="en-US" altLang="en-US" dirty="0"/>
              <a:t>Applies the ecosystem approach to fisheries</a:t>
            </a:r>
          </a:p>
          <a:p>
            <a:pPr lvl="1"/>
            <a:r>
              <a:rPr lang="en-US" altLang="en-US" dirty="0"/>
              <a:t>Broad concept that covers</a:t>
            </a:r>
            <a:r>
              <a:rPr lang="en-AU" altLang="en-US" dirty="0"/>
              <a:t> development, planning, food safety, etc.</a:t>
            </a:r>
            <a:r>
              <a:rPr lang="en-US" altLang="en-US" dirty="0"/>
              <a:t> </a:t>
            </a:r>
          </a:p>
          <a:p>
            <a:r>
              <a:rPr lang="en-US" altLang="en-US" dirty="0"/>
              <a:t>EAFm: Ecosystem Approach to Fisheries management.</a:t>
            </a:r>
          </a:p>
          <a:p>
            <a:pPr lvl="1"/>
            <a:r>
              <a:rPr lang="en-US" altLang="en-US" dirty="0"/>
              <a:t>Applies the ecosystem approach to fisheries management</a:t>
            </a:r>
          </a:p>
        </p:txBody>
      </p:sp>
      <p:sp>
        <p:nvSpPr>
          <p:cNvPr id="3" name="Slide Number Placeholder 2"/>
          <p:cNvSpPr>
            <a:spLocks noGrp="1"/>
          </p:cNvSpPr>
          <p:nvPr>
            <p:ph type="sldNum" sz="quarter" idx="12"/>
          </p:nvPr>
        </p:nvSpPr>
        <p:spPr/>
        <p:txBody>
          <a:bodyPr/>
          <a:lstStyle/>
          <a:p>
            <a:fld id="{2244EDDE-A91D-4F4F-8AC8-19298CCDCDF4}" type="slidenum">
              <a:rPr lang="en-GB" smtClean="0"/>
              <a:pPr/>
              <a:t>4</a:t>
            </a:fld>
            <a:endParaRPr lang="en-GB" dirty="0"/>
          </a:p>
        </p:txBody>
      </p:sp>
    </p:spTree>
    <p:extLst>
      <p:ext uri="{BB962C8B-B14F-4D97-AF65-F5344CB8AC3E}">
        <p14:creationId xmlns:p14="http://schemas.microsoft.com/office/powerpoint/2010/main" val="19232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an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286" y="2242024"/>
            <a:ext cx="2782714" cy="3657282"/>
          </a:xfrm>
          <a:prstGeom prst="rect">
            <a:avLst/>
          </a:prstGeom>
          <a:noFill/>
          <a:extLst>
            <a:ext uri="{909E8E84-426E-40dd-AFC4-6F175D3DCCD1}">
              <a14:hiddenFill xmlns="" xmlns:a14="http://schemas.microsoft.com/office/drawing/2010/main">
                <a:solidFill>
                  <a:srgbClr val="FFFFFF"/>
                </a:solidFill>
              </a14:hiddenFill>
            </a:ext>
          </a:extLst>
        </p:spPr>
      </p:pic>
      <p:sp>
        <p:nvSpPr>
          <p:cNvPr id="11268" name="Title 1"/>
          <p:cNvSpPr>
            <a:spLocks noGrp="1"/>
          </p:cNvSpPr>
          <p:nvPr>
            <p:ph type="title"/>
          </p:nvPr>
        </p:nvSpPr>
        <p:spPr/>
        <p:txBody>
          <a:bodyPr>
            <a:noAutofit/>
          </a:bodyPr>
          <a:lstStyle/>
          <a:p>
            <a:r>
              <a:rPr lang="en-US" altLang="en-US" dirty="0"/>
              <a:t> </a:t>
            </a:r>
            <a:br>
              <a:rPr lang="en-US" altLang="en-US" dirty="0"/>
            </a:br>
            <a:r>
              <a:rPr lang="en-US" altLang="en-US" dirty="0"/>
              <a:t>For this course…………</a:t>
            </a:r>
            <a:br>
              <a:rPr lang="en-US" altLang="en-US" dirty="0"/>
            </a:br>
            <a:endParaRPr lang="en-US" altLang="en-US" dirty="0"/>
          </a:p>
        </p:txBody>
      </p:sp>
      <p:sp>
        <p:nvSpPr>
          <p:cNvPr id="3" name="Content Placeholder 2"/>
          <p:cNvSpPr>
            <a:spLocks noGrp="1"/>
          </p:cNvSpPr>
          <p:nvPr>
            <p:ph idx="1"/>
          </p:nvPr>
        </p:nvSpPr>
        <p:spPr>
          <a:xfrm>
            <a:off x="628650" y="2331719"/>
            <a:ext cx="6483350" cy="4104357"/>
          </a:xfrm>
        </p:spPr>
        <p:txBody>
          <a:bodyPr>
            <a:normAutofit/>
          </a:bodyPr>
          <a:lstStyle/>
          <a:p>
            <a:pPr marL="0" indent="0">
              <a:buNone/>
            </a:pPr>
            <a:r>
              <a:rPr lang="en-US" altLang="en-US" sz="3200" dirty="0"/>
              <a:t>We will  be looking at inland fisheries in [Insert region/country]</a:t>
            </a:r>
          </a:p>
          <a:p>
            <a:pPr marL="0" indent="0">
              <a:buNone/>
            </a:pPr>
            <a:endParaRPr lang="en-US" altLang="en-US" sz="3200" dirty="0"/>
          </a:p>
          <a:p>
            <a:pPr marL="0" indent="0">
              <a:buNone/>
            </a:pPr>
            <a:r>
              <a:rPr lang="en-US" altLang="en-US" sz="3200" b="1" dirty="0"/>
              <a:t>Note: </a:t>
            </a:r>
            <a:r>
              <a:rPr lang="en-US" altLang="en-US" sz="3200" dirty="0"/>
              <a:t>Ecosystem approach can also be applied to other systems e.g. coastal and offshore marine ecosystems or even aquaculture systems</a:t>
            </a:r>
            <a:endParaRPr lang="en-GB" sz="3200"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5</a:t>
            </a:fld>
            <a:endParaRPr lang="en-GB" dirty="0"/>
          </a:p>
        </p:txBody>
      </p:sp>
    </p:spTree>
    <p:extLst>
      <p:ext uri="{BB962C8B-B14F-4D97-AF65-F5344CB8AC3E}">
        <p14:creationId xmlns:p14="http://schemas.microsoft.com/office/powerpoint/2010/main" val="250016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244EDDE-A91D-4F4F-8AC8-19298CCDCDF4}" type="slidenum">
              <a:rPr lang="en-GB" smtClean="0"/>
              <a:pPr/>
              <a:t>6</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215784670"/>
              </p:ext>
            </p:extLst>
          </p:nvPr>
        </p:nvGraphicFramePr>
        <p:xfrm>
          <a:off x="0" y="1212852"/>
          <a:ext cx="9144000" cy="5302671"/>
        </p:xfrm>
        <a:graphic>
          <a:graphicData uri="http://schemas.openxmlformats.org/drawingml/2006/table">
            <a:tbl>
              <a:tblPr firstRow="1" firstCol="1" bandRow="1"/>
              <a:tblGrid>
                <a:gridCol w="1110767">
                  <a:extLst>
                    <a:ext uri="{9D8B030D-6E8A-4147-A177-3AD203B41FA5}">
                      <a16:colId xmlns:a16="http://schemas.microsoft.com/office/drawing/2014/main" xmlns="" val="20000"/>
                    </a:ext>
                  </a:extLst>
                </a:gridCol>
                <a:gridCol w="1124936">
                  <a:extLst>
                    <a:ext uri="{9D8B030D-6E8A-4147-A177-3AD203B41FA5}">
                      <a16:colId xmlns:a16="http://schemas.microsoft.com/office/drawing/2014/main" xmlns="" val="20001"/>
                    </a:ext>
                  </a:extLst>
                </a:gridCol>
                <a:gridCol w="1540341">
                  <a:extLst>
                    <a:ext uri="{9D8B030D-6E8A-4147-A177-3AD203B41FA5}">
                      <a16:colId xmlns:a16="http://schemas.microsoft.com/office/drawing/2014/main" xmlns="" val="20002"/>
                    </a:ext>
                  </a:extLst>
                </a:gridCol>
                <a:gridCol w="2007883">
                  <a:extLst>
                    <a:ext uri="{9D8B030D-6E8A-4147-A177-3AD203B41FA5}">
                      <a16:colId xmlns:a16="http://schemas.microsoft.com/office/drawing/2014/main" xmlns="" val="20003"/>
                    </a:ext>
                  </a:extLst>
                </a:gridCol>
                <a:gridCol w="2007883">
                  <a:extLst>
                    <a:ext uri="{9D8B030D-6E8A-4147-A177-3AD203B41FA5}">
                      <a16:colId xmlns:a16="http://schemas.microsoft.com/office/drawing/2014/main" xmlns="" val="20004"/>
                    </a:ext>
                  </a:extLst>
                </a:gridCol>
                <a:gridCol w="1352190">
                  <a:extLst>
                    <a:ext uri="{9D8B030D-6E8A-4147-A177-3AD203B41FA5}">
                      <a16:colId xmlns:a16="http://schemas.microsoft.com/office/drawing/2014/main" xmlns="" val="20005"/>
                    </a:ext>
                  </a:extLst>
                </a:gridCol>
              </a:tblGrid>
              <a:tr h="345275">
                <a:tc>
                  <a:txBody>
                    <a:bodyPr/>
                    <a:lstStyle/>
                    <a:p>
                      <a:pPr>
                        <a:spcBef>
                          <a:spcPts val="300"/>
                        </a:spcBef>
                        <a:spcAft>
                          <a:spcPts val="300"/>
                        </a:spcAft>
                      </a:pPr>
                      <a:r>
                        <a:rPr lang="en-GB" sz="900" dirty="0">
                          <a:solidFill>
                            <a:srgbClr val="FFFFFF"/>
                          </a:solidFill>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DAY 1</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What &amp; why</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DAY 2</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How</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DAY 3</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Plan &amp; check</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DAY 4</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Do &amp; check</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DAY 5</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Present</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xmlns="" val="10000"/>
                  </a:ext>
                </a:extLst>
              </a:tr>
              <a:tr h="900716">
                <a:tc>
                  <a:txBody>
                    <a:bodyPr/>
                    <a:lstStyle/>
                    <a:p>
                      <a:pPr>
                        <a:spcBef>
                          <a:spcPts val="300"/>
                        </a:spcBef>
                        <a:spcAft>
                          <a:spcPts val="300"/>
                        </a:spcAft>
                      </a:pPr>
                      <a:r>
                        <a:rPr lang="en-GB" sz="900" dirty="0">
                          <a:solidFill>
                            <a:srgbClr val="FFFFFF"/>
                          </a:solidFill>
                          <a:effectLst/>
                          <a:latin typeface="Cambria" panose="02040503050406030204" pitchFamily="18" charset="0"/>
                          <a:ea typeface="MS Mincho"/>
                          <a:cs typeface="Times New Roman" panose="02020603050405020304" pitchFamily="18" charset="0"/>
                        </a:rPr>
                        <a:t>Morning</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solidFill>
                            <a:srgbClr val="FFFFFF"/>
                          </a:solidFill>
                          <a:effectLst/>
                          <a:latin typeface="Cambria" panose="02040503050406030204" pitchFamily="18" charset="0"/>
                          <a:ea typeface="MS Mincho"/>
                          <a:cs typeface="Times New Roman" panose="02020603050405020304" pitchFamily="18" charset="0"/>
                        </a:rPr>
                        <a:t>08.30 –10.10</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Registration</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Introductions</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Course overview</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1. Threats and issues in fisheries</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5. Moving towards EAFm</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Lake Victoria case study</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10. Step 1:  Define &amp; scope the Fishery Management Unit (FMU)</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1.1  Define the FMU</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1.2  Agree on the vision</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1.3  Scope the FMU</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13.  Step 3: Develop the EAFm plan</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3.1 Develop management objectives</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3.2 Develop indicators and benchmarks</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Quiz review</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Participant work: refining EAFm plans &amp; preparing presentations</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extLst>
                  <a:ext uri="{0D108BD9-81ED-4DB2-BD59-A6C34878D82A}">
                    <a16:rowId xmlns:a16="http://schemas.microsoft.com/office/drawing/2014/main" xmlns="" val="10001"/>
                  </a:ext>
                </a:extLst>
              </a:tr>
              <a:tr h="135107">
                <a:tc gridSpan="6">
                  <a:txBody>
                    <a:bodyPr/>
                    <a:lstStyle/>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Break</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2"/>
                  </a:ext>
                </a:extLst>
              </a:tr>
              <a:tr h="1666325">
                <a:tc>
                  <a:txBody>
                    <a:bodyPr/>
                    <a:lstStyle/>
                    <a:p>
                      <a:pPr>
                        <a:spcBef>
                          <a:spcPts val="300"/>
                        </a:spcBef>
                        <a:spcAft>
                          <a:spcPts val="300"/>
                        </a:spcAft>
                      </a:pPr>
                      <a:r>
                        <a:rPr lang="en-GB" sz="900" dirty="0">
                          <a:solidFill>
                            <a:srgbClr val="FFFFFF"/>
                          </a:solidFill>
                          <a:effectLst/>
                          <a:latin typeface="Cambria" panose="02040503050406030204" pitchFamily="18" charset="0"/>
                          <a:ea typeface="MS Mincho"/>
                          <a:cs typeface="Times New Roman" panose="02020603050405020304" pitchFamily="18" charset="0"/>
                        </a:rPr>
                        <a:t>10.30 – 12.30</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2. Fisheries management and the ecosystem approach</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3. The what and why of EAFm?</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6. EAFm plans: the link between policy and action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7. EAFm process overview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8. Startup A</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Preparing the ground</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11. Step 2: Identify &amp; prioritize issues &amp; goals</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2.1  Identify FMU-specific issues</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2.2  Prioritize issues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2.3  Define goals</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12. Reality check I</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Constraints and opportunities</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14. Step 3: Develop the EAFm plan</a:t>
                      </a:r>
                      <a:r>
                        <a:rPr lang="en-GB" sz="900" dirty="0">
                          <a:effectLst/>
                          <a:latin typeface="Cambria" panose="02040503050406030204" pitchFamily="18" charset="0"/>
                          <a:ea typeface="MS Mincho"/>
                          <a:cs typeface="Times New Roman" panose="02020603050405020304" pitchFamily="18" charset="0"/>
                        </a:rPr>
                        <a:t>  </a:t>
                      </a:r>
                      <a:r>
                        <a:rPr lang="en-GB" sz="900" i="1" dirty="0">
                          <a:effectLst/>
                          <a:latin typeface="Cambria" panose="02040503050406030204" pitchFamily="18" charset="0"/>
                          <a:ea typeface="MS Mincho"/>
                          <a:cs typeface="Times New Roman" panose="02020603050405020304" pitchFamily="18" charset="0"/>
                        </a:rPr>
                        <a:t>…cont’d</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3.3  Agree management actions</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3.4  Include financing mechanisms</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3.5  Finalize EAFm plan</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15. Step 4: Implement the plan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4.1  Formalize, communicate and engage</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Participant presentations on EAFm key elements to illustrate learning</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Feedback on presentations</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extLst>
                  <a:ext uri="{0D108BD9-81ED-4DB2-BD59-A6C34878D82A}">
                    <a16:rowId xmlns:a16="http://schemas.microsoft.com/office/drawing/2014/main" xmlns="" val="10003"/>
                  </a:ext>
                </a:extLst>
              </a:tr>
              <a:tr h="135107">
                <a:tc gridSpan="6">
                  <a:txBody>
                    <a:bodyPr/>
                    <a:lstStyle/>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Lunch</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4"/>
                  </a:ext>
                </a:extLst>
              </a:tr>
              <a:tr h="690549">
                <a:tc>
                  <a:txBody>
                    <a:bodyPr/>
                    <a:lstStyle/>
                    <a:p>
                      <a:pPr>
                        <a:spcBef>
                          <a:spcPts val="300"/>
                        </a:spcBef>
                        <a:spcAft>
                          <a:spcPts val="300"/>
                        </a:spcAft>
                      </a:pPr>
                      <a:r>
                        <a:rPr lang="en-GB" sz="900" dirty="0">
                          <a:solidFill>
                            <a:srgbClr val="FFFFFF"/>
                          </a:solidFill>
                          <a:effectLst/>
                          <a:latin typeface="Cambria" panose="02040503050406030204" pitchFamily="18" charset="0"/>
                          <a:ea typeface="MS Mincho"/>
                          <a:cs typeface="Times New Roman" panose="02020603050405020304" pitchFamily="18" charset="0"/>
                        </a:rPr>
                        <a:t>Afternoon</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solidFill>
                            <a:srgbClr val="FFFFFF"/>
                          </a:solidFill>
                          <a:effectLst/>
                          <a:latin typeface="Cambria" panose="02040503050406030204" pitchFamily="18" charset="0"/>
                          <a:ea typeface="MS Mincho"/>
                          <a:cs typeface="Times New Roman" panose="02020603050405020304" pitchFamily="18" charset="0"/>
                        </a:rPr>
                        <a:t>13.30 –14.45</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4. Principles of EAFm</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8. Startup A </a:t>
                      </a:r>
                      <a:r>
                        <a:rPr lang="en-GB" sz="900" dirty="0">
                          <a:effectLst/>
                          <a:latin typeface="Cambria" panose="02040503050406030204" pitchFamily="18" charset="0"/>
                          <a:ea typeface="MS Mincho"/>
                          <a:cs typeface="Times New Roman" panose="02020603050405020304" pitchFamily="18" charset="0"/>
                        </a:rPr>
                        <a:t>Preparing the ground cont.</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12. Reality check I</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Facilitation skills</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16. Reality check II</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Align to EAFm principles</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Supporting environment</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Course review</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Individual action planning</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extLst>
                  <a:ext uri="{0D108BD9-81ED-4DB2-BD59-A6C34878D82A}">
                    <a16:rowId xmlns:a16="http://schemas.microsoft.com/office/drawing/2014/main" xmlns="" val="10005"/>
                  </a:ext>
                </a:extLst>
              </a:tr>
              <a:tr h="135107">
                <a:tc gridSpan="6">
                  <a:txBody>
                    <a:bodyPr/>
                    <a:lstStyle/>
                    <a:p>
                      <a:pPr>
                        <a:spcBef>
                          <a:spcPts val="300"/>
                        </a:spcBef>
                        <a:spcAft>
                          <a:spcPts val="300"/>
                        </a:spcAft>
                      </a:pPr>
                      <a:r>
                        <a:rPr lang="en-GB" sz="900" b="1" dirty="0">
                          <a:solidFill>
                            <a:srgbClr val="FFFFFF"/>
                          </a:solidFill>
                          <a:effectLst/>
                          <a:latin typeface="Cambria" panose="02040503050406030204" pitchFamily="18" charset="0"/>
                          <a:ea typeface="MS Mincho"/>
                          <a:cs typeface="Times New Roman" panose="02020603050405020304" pitchFamily="18" charset="0"/>
                        </a:rPr>
                        <a:t>Break</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932777">
                <a:tc rowSpan="2">
                  <a:txBody>
                    <a:bodyPr/>
                    <a:lstStyle/>
                    <a:p>
                      <a:pPr>
                        <a:spcBef>
                          <a:spcPts val="300"/>
                        </a:spcBef>
                        <a:spcAft>
                          <a:spcPts val="300"/>
                        </a:spcAft>
                      </a:pPr>
                      <a:r>
                        <a:rPr lang="en-GB" sz="900" dirty="0">
                          <a:solidFill>
                            <a:srgbClr val="FFFFFF"/>
                          </a:solidFill>
                          <a:effectLst/>
                          <a:latin typeface="Cambria" panose="02040503050406030204" pitchFamily="18" charset="0"/>
                          <a:ea typeface="MS Mincho"/>
                          <a:cs typeface="Times New Roman" panose="02020603050405020304" pitchFamily="18" charset="0"/>
                        </a:rPr>
                        <a:t>15.05 –16.30</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solidFill>
                            <a:srgbClr val="FFFFFF"/>
                          </a:solidFill>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solidFill>
                            <a:srgbClr val="FFFFFF"/>
                          </a:solidFill>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solidFill>
                            <a:srgbClr val="FFFFFF"/>
                          </a:solidFill>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solidFill>
                            <a:srgbClr val="FFFFFF"/>
                          </a:solidFill>
                          <a:effectLst/>
                          <a:latin typeface="Cambria" panose="02040503050406030204" pitchFamily="18" charset="0"/>
                          <a:ea typeface="MS Mincho"/>
                          <a:cs typeface="Times New Roman" panose="02020603050405020304" pitchFamily="18" charset="0"/>
                        </a:rPr>
                        <a:t>17.00 wrap up</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 </a:t>
                      </a:r>
                      <a:r>
                        <a:rPr lang="en-GB" sz="900" b="1" dirty="0">
                          <a:effectLst/>
                          <a:latin typeface="Cambria" panose="02040503050406030204" pitchFamily="18" charset="0"/>
                          <a:ea typeface="MS Mincho"/>
                          <a:cs typeface="Times New Roman" panose="02020603050405020304" pitchFamily="18" charset="0"/>
                        </a:rPr>
                        <a:t>(4a) How much EAFm are you already doing?</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9. Startup B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Engaging stakeholders</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12. Reality check I</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Conflict management</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b="1" dirty="0">
                          <a:effectLst/>
                          <a:latin typeface="Cambria" panose="02040503050406030204" pitchFamily="18" charset="0"/>
                          <a:ea typeface="MS Mincho"/>
                          <a:cs typeface="Times New Roman" panose="02020603050405020304" pitchFamily="18" charset="0"/>
                        </a:rPr>
                        <a:t>17. Step 5: Monitor, evaluate and adapt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5.1  Monitor and evaluate performance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5.2  Review and adapt the plan</a:t>
                      </a:r>
                      <a:br>
                        <a:rPr lang="en-GB" sz="900" dirty="0">
                          <a:effectLst/>
                          <a:latin typeface="Cambria" panose="02040503050406030204" pitchFamily="18" charset="0"/>
                          <a:ea typeface="MS Mincho"/>
                          <a:cs typeface="Times New Roman" panose="02020603050405020304" pitchFamily="18" charset="0"/>
                        </a:rPr>
                      </a:br>
                      <a:r>
                        <a:rPr lang="en-GB" sz="900" b="1" dirty="0">
                          <a:effectLst/>
                          <a:latin typeface="Cambria" panose="02040503050406030204" pitchFamily="18" charset="0"/>
                          <a:ea typeface="MS Mincho"/>
                          <a:cs typeface="Times New Roman" panose="02020603050405020304" pitchFamily="18" charset="0"/>
                        </a:rPr>
                        <a:t>EAFm QUIZ</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Course evaluation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Course closure and certification</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extLst>
                  <a:ext uri="{0D108BD9-81ED-4DB2-BD59-A6C34878D82A}">
                    <a16:rowId xmlns:a16="http://schemas.microsoft.com/office/drawing/2014/main" xmlns="" val="10007"/>
                  </a:ext>
                </a:extLst>
              </a:tr>
              <a:tr h="300814">
                <a:tc vMerge="1">
                  <a:txBody>
                    <a:bodyPr/>
                    <a:lstStyle/>
                    <a:p>
                      <a:endParaRPr lang="en-GB"/>
                    </a:p>
                  </a:txBody>
                  <a:tcPr/>
                </a:tc>
                <a:tc>
                  <a:txBody>
                    <a:bodyPr/>
                    <a:lstStyle/>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Homework: EAFm progress</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Homework: Presentation preparation</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a:spcBef>
                          <a:spcPts val="300"/>
                        </a:spcBef>
                        <a:spcAft>
                          <a:spcPts val="300"/>
                        </a:spcAft>
                      </a:pPr>
                      <a:r>
                        <a:rPr lang="en-GB" sz="900" dirty="0">
                          <a:effectLst/>
                          <a:latin typeface="Cambria" panose="02040503050406030204" pitchFamily="18" charset="0"/>
                          <a:ea typeface="MS Mincho"/>
                          <a:cs typeface="Times New Roman" panose="02020603050405020304" pitchFamily="18" charset="0"/>
                        </a:rPr>
                        <a:t> </a:t>
                      </a:r>
                      <a:endParaRPr lang="en-GB" sz="900" dirty="0">
                        <a:effectLst/>
                        <a:latin typeface="Times New Roman" panose="02020603050405020304" pitchFamily="18" charset="0"/>
                        <a:ea typeface="MS Mincho"/>
                        <a:cs typeface="Arial" panose="020B0604020202020204" pitchFamily="34" charset="0"/>
                      </a:endParaRPr>
                    </a:p>
                  </a:txBody>
                  <a:tcPr marL="52790" marR="5279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88243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3170582" y="-232425"/>
            <a:ext cx="8706678" cy="9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800" b="1" dirty="0">
              <a:solidFill>
                <a:srgbClr val="0000BA"/>
              </a:solidFill>
              <a:latin typeface="Myriad Pro" pitchFamily="34" charset="0"/>
            </a:endParaRPr>
          </a:p>
        </p:txBody>
      </p:sp>
      <p:sp>
        <p:nvSpPr>
          <p:cNvPr id="3" name="Title 2"/>
          <p:cNvSpPr>
            <a:spLocks noGrp="1"/>
          </p:cNvSpPr>
          <p:nvPr>
            <p:ph type="title"/>
          </p:nvPr>
        </p:nvSpPr>
        <p:spPr/>
        <p:txBody>
          <a:bodyPr/>
          <a:lstStyle/>
          <a:p>
            <a:r>
              <a:rPr lang="en-US" altLang="en-US" dirty="0"/>
              <a:t>Materials and feedback</a:t>
            </a:r>
            <a:endParaRPr lang="en-GB" dirty="0"/>
          </a:p>
        </p:txBody>
      </p:sp>
      <p:sp>
        <p:nvSpPr>
          <p:cNvPr id="4" name="Content Placeholder 3"/>
          <p:cNvSpPr>
            <a:spLocks noGrp="1"/>
          </p:cNvSpPr>
          <p:nvPr>
            <p:ph idx="1"/>
          </p:nvPr>
        </p:nvSpPr>
        <p:spPr>
          <a:xfrm>
            <a:off x="628650" y="2331719"/>
            <a:ext cx="6654800" cy="3845243"/>
          </a:xfrm>
        </p:spPr>
        <p:txBody>
          <a:bodyPr/>
          <a:lstStyle/>
          <a:p>
            <a:r>
              <a:rPr lang="en-US" altLang="en-US" dirty="0"/>
              <a:t>Course Handbook, Workbook, Toolkit</a:t>
            </a:r>
          </a:p>
          <a:p>
            <a:r>
              <a:rPr lang="en-US" altLang="en-US" dirty="0"/>
              <a:t>Take-home PowerPoint slides &amp; resources</a:t>
            </a:r>
          </a:p>
          <a:p>
            <a:r>
              <a:rPr lang="en-US" altLang="en-US" dirty="0"/>
              <a:t>Daily monitoring and review</a:t>
            </a:r>
          </a:p>
          <a:p>
            <a:r>
              <a:rPr lang="en-US" altLang="en-US" dirty="0"/>
              <a:t>Course evaluation</a:t>
            </a:r>
          </a:p>
          <a:p>
            <a:r>
              <a:rPr lang="en-US" altLang="en-US" dirty="0"/>
              <a:t>Certificates</a:t>
            </a:r>
          </a:p>
        </p:txBody>
      </p:sp>
      <p:sp>
        <p:nvSpPr>
          <p:cNvPr id="2" name="Slide Number Placeholder 1"/>
          <p:cNvSpPr>
            <a:spLocks noGrp="1"/>
          </p:cNvSpPr>
          <p:nvPr>
            <p:ph type="sldNum" sz="quarter" idx="12"/>
          </p:nvPr>
        </p:nvSpPr>
        <p:spPr/>
        <p:txBody>
          <a:bodyPr/>
          <a:lstStyle/>
          <a:p>
            <a:fld id="{2244EDDE-A91D-4F4F-8AC8-19298CCDCDF4}" type="slidenum">
              <a:rPr lang="en-GB" smtClean="0"/>
              <a:pPr/>
              <a:t>7</a:t>
            </a:fld>
            <a:endParaRPr lang="en-GB" dirty="0"/>
          </a:p>
        </p:txBody>
      </p:sp>
      <p:pic>
        <p:nvPicPr>
          <p:cNvPr id="5" name="Picture 4"/>
          <p:cNvPicPr>
            <a:picLocks noChangeAspect="1"/>
          </p:cNvPicPr>
          <p:nvPr/>
        </p:nvPicPr>
        <p:blipFill>
          <a:blip r:embed="rId3"/>
          <a:stretch>
            <a:fillRect/>
          </a:stretch>
        </p:blipFill>
        <p:spPr>
          <a:xfrm>
            <a:off x="5207001" y="3428207"/>
            <a:ext cx="3784600" cy="2838450"/>
          </a:xfrm>
          <a:prstGeom prst="rect">
            <a:avLst/>
          </a:prstGeom>
        </p:spPr>
      </p:pic>
    </p:spTree>
    <p:extLst>
      <p:ext uri="{BB962C8B-B14F-4D97-AF65-F5344CB8AC3E}">
        <p14:creationId xmlns:p14="http://schemas.microsoft.com/office/powerpoint/2010/main" val="64504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52261" y="2285943"/>
            <a:ext cx="8075302" cy="372522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fontAlgn="auto">
              <a:spcAft>
                <a:spcPts val="1200"/>
              </a:spcAft>
              <a:buClr>
                <a:srgbClr val="FFC455"/>
              </a:buClr>
              <a:buSzPct val="100000"/>
              <a:buFont typeface="Arial"/>
              <a:buChar char="•"/>
              <a:defRPr/>
            </a:pPr>
            <a:endParaRPr lang="en-US" sz="2400" dirty="0">
              <a:latin typeface="Myriad Pro"/>
              <a:cs typeface="Myriad Pro"/>
            </a:endParaRPr>
          </a:p>
        </p:txBody>
      </p:sp>
      <p:sp>
        <p:nvSpPr>
          <p:cNvPr id="3" name="Title 2"/>
          <p:cNvSpPr>
            <a:spLocks noGrp="1"/>
          </p:cNvSpPr>
          <p:nvPr>
            <p:ph type="title"/>
          </p:nvPr>
        </p:nvSpPr>
        <p:spPr/>
        <p:txBody>
          <a:bodyPr/>
          <a:lstStyle/>
          <a:p>
            <a:r>
              <a:rPr lang="en-US" altLang="en-US" b="1" dirty="0"/>
              <a:t>New ways of learning</a:t>
            </a:r>
            <a:endParaRPr lang="en-GB" b="1" dirty="0"/>
          </a:p>
        </p:txBody>
      </p:sp>
      <p:sp>
        <p:nvSpPr>
          <p:cNvPr id="4" name="Content Placeholder 3"/>
          <p:cNvSpPr>
            <a:spLocks noGrp="1"/>
          </p:cNvSpPr>
          <p:nvPr>
            <p:ph idx="1"/>
          </p:nvPr>
        </p:nvSpPr>
        <p:spPr>
          <a:xfrm>
            <a:off x="628650" y="2331719"/>
            <a:ext cx="7886700" cy="3997961"/>
          </a:xfrm>
        </p:spPr>
        <p:txBody>
          <a:bodyPr>
            <a:normAutofit fontScale="92500" lnSpcReduction="10000"/>
          </a:bodyPr>
          <a:lstStyle/>
          <a:p>
            <a:r>
              <a:rPr lang="en-US" dirty="0"/>
              <a:t>Learning new skills and elaborating on what you already know</a:t>
            </a:r>
          </a:p>
          <a:p>
            <a:r>
              <a:rPr lang="en-US" dirty="0"/>
              <a:t>Reading, seeing, listening and questioning</a:t>
            </a:r>
          </a:p>
          <a:p>
            <a:r>
              <a:rPr lang="en-US" dirty="0"/>
              <a:t>Hands-on activities and exercises and relating to your own experience</a:t>
            </a:r>
          </a:p>
          <a:p>
            <a:r>
              <a:rPr lang="en-US" dirty="0"/>
              <a:t>Sharing tips and experiences</a:t>
            </a:r>
          </a:p>
          <a:p>
            <a:r>
              <a:rPr lang="en-US" dirty="0"/>
              <a:t>Having fun!</a:t>
            </a:r>
          </a:p>
          <a:p>
            <a:r>
              <a:rPr lang="en-US" dirty="0"/>
              <a:t> Useful resource for EAFm = FAO EAFNet online Toolkit</a:t>
            </a:r>
          </a:p>
          <a:p>
            <a:pPr marL="0" indent="0">
              <a:buNone/>
            </a:pPr>
            <a:r>
              <a:rPr lang="en-AU" altLang="en-US" dirty="0">
                <a:solidFill>
                  <a:schemeClr val="accent1">
                    <a:lumMod val="75000"/>
                  </a:schemeClr>
                </a:solidFill>
              </a:rPr>
              <a:t>http://www.fao.org/fishery/eaf-net/topic/166272/en</a:t>
            </a:r>
          </a:p>
          <a:p>
            <a:endParaRPr lang="en-US"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8</a:t>
            </a:fld>
            <a:endParaRPr lang="en-GB" dirty="0"/>
          </a:p>
        </p:txBody>
      </p:sp>
    </p:spTree>
    <p:extLst>
      <p:ext uri="{BB962C8B-B14F-4D97-AF65-F5344CB8AC3E}">
        <p14:creationId xmlns:p14="http://schemas.microsoft.com/office/powerpoint/2010/main" val="400679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Turning your learning into action</a:t>
            </a:r>
            <a:endParaRPr lang="en-GB" b="1" dirty="0"/>
          </a:p>
        </p:txBody>
      </p:sp>
      <p:sp>
        <p:nvSpPr>
          <p:cNvPr id="4" name="Content Placeholder 3"/>
          <p:cNvSpPr>
            <a:spLocks noGrp="1"/>
          </p:cNvSpPr>
          <p:nvPr>
            <p:ph idx="1"/>
          </p:nvPr>
        </p:nvSpPr>
        <p:spPr>
          <a:xfrm>
            <a:off x="628650" y="2871216"/>
            <a:ext cx="7886700" cy="3305746"/>
          </a:xfrm>
        </p:spPr>
        <p:txBody>
          <a:bodyPr>
            <a:normAutofit/>
          </a:bodyPr>
          <a:lstStyle/>
          <a:p>
            <a:r>
              <a:rPr lang="en-US" altLang="en-US" sz="3200" dirty="0"/>
              <a:t>Daily action planning</a:t>
            </a:r>
          </a:p>
          <a:p>
            <a:r>
              <a:rPr lang="en-US" altLang="en-US" sz="3200" dirty="0"/>
              <a:t>Working in groups</a:t>
            </a:r>
          </a:p>
          <a:p>
            <a:r>
              <a:rPr lang="en-US" altLang="en-US" sz="3200" dirty="0"/>
              <a:t>Presentations on day 5</a:t>
            </a:r>
          </a:p>
        </p:txBody>
      </p:sp>
      <p:sp>
        <p:nvSpPr>
          <p:cNvPr id="2" name="Slide Number Placeholder 1"/>
          <p:cNvSpPr>
            <a:spLocks noGrp="1"/>
          </p:cNvSpPr>
          <p:nvPr>
            <p:ph type="sldNum" sz="quarter" idx="12"/>
          </p:nvPr>
        </p:nvSpPr>
        <p:spPr/>
        <p:txBody>
          <a:bodyPr/>
          <a:lstStyle/>
          <a:p>
            <a:fld id="{2244EDDE-A91D-4F4F-8AC8-19298CCDCDF4}" type="slidenum">
              <a:rPr lang="en-GB" smtClean="0"/>
              <a:pPr/>
              <a:t>9</a:t>
            </a:fld>
            <a:endParaRPr lang="en-GB" dirty="0"/>
          </a:p>
        </p:txBody>
      </p:sp>
    </p:spTree>
    <p:extLst>
      <p:ext uri="{BB962C8B-B14F-4D97-AF65-F5344CB8AC3E}">
        <p14:creationId xmlns:p14="http://schemas.microsoft.com/office/powerpoint/2010/main" val="38929086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TotalTime>
  <Words>1406</Words>
  <Application>Microsoft Office PowerPoint</Application>
  <PresentationFormat>On-screen Show (4:3)</PresentationFormat>
  <Paragraphs>221</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ＭＳ Ｐゴシック</vt:lpstr>
      <vt:lpstr>Arial</vt:lpstr>
      <vt:lpstr>Calibri</vt:lpstr>
      <vt:lpstr>Cambria</vt:lpstr>
      <vt:lpstr>MS Mincho</vt:lpstr>
      <vt:lpstr>Myriad Pro</vt:lpstr>
      <vt:lpstr>Times New Roman</vt:lpstr>
      <vt:lpstr>Wingdings</vt:lpstr>
      <vt:lpstr>Office Theme</vt:lpstr>
      <vt:lpstr>Session 1 Essential EAFm course overview</vt:lpstr>
      <vt:lpstr>Overall course objective</vt:lpstr>
      <vt:lpstr>This course will equip you to:</vt:lpstr>
      <vt:lpstr>EAF or EAFm?   </vt:lpstr>
      <vt:lpstr>  For this course………… </vt:lpstr>
      <vt:lpstr>PowerPoint Presentation</vt:lpstr>
      <vt:lpstr>Materials and feedback</vt:lpstr>
      <vt:lpstr>New ways of learning</vt:lpstr>
      <vt:lpstr>Turning your learning into action</vt:lpstr>
      <vt:lpstr>Group activity</vt:lpstr>
      <vt:lpstr>Key messages</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67</cp:revision>
  <cp:lastPrinted>2019-05-27T09:50:59Z</cp:lastPrinted>
  <dcterms:created xsi:type="dcterms:W3CDTF">2018-07-03T11:34:35Z</dcterms:created>
  <dcterms:modified xsi:type="dcterms:W3CDTF">2020-01-05T17:14:56Z</dcterms:modified>
</cp:coreProperties>
</file>